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8.xml"/><Relationship Id="rId44" Type="http://schemas.openxmlformats.org/officeDocument/2006/relationships/font" Target="fonts/Lato-boldItalic.fntdata"/><Relationship Id="rId21" Type="http://schemas.openxmlformats.org/officeDocument/2006/relationships/slide" Target="slides/slide17.xml"/><Relationship Id="rId43" Type="http://schemas.openxmlformats.org/officeDocument/2006/relationships/font" Target="fonts/Lat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7.xml"/><Relationship Id="rId33" Type="http://schemas.openxmlformats.org/officeDocument/2006/relationships/font" Target="fonts/RobotoMedium-regular.fntdata"/><Relationship Id="rId10" Type="http://schemas.openxmlformats.org/officeDocument/2006/relationships/slide" Target="slides/slide6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Medium-italic.fntdata"/><Relationship Id="rId12" Type="http://schemas.openxmlformats.org/officeDocument/2006/relationships/slide" Target="slides/slide8.xml"/><Relationship Id="rId34" Type="http://schemas.openxmlformats.org/officeDocument/2006/relationships/font" Target="fonts/RobotoMedium-bold.fntdata"/><Relationship Id="rId15" Type="http://schemas.openxmlformats.org/officeDocument/2006/relationships/slide" Target="slides/slide11.xml"/><Relationship Id="rId37" Type="http://schemas.openxmlformats.org/officeDocument/2006/relationships/font" Target="fonts/Roboto-regular.fntdata"/><Relationship Id="rId14" Type="http://schemas.openxmlformats.org/officeDocument/2006/relationships/slide" Target="slides/slide10.xml"/><Relationship Id="rId36" Type="http://schemas.openxmlformats.org/officeDocument/2006/relationships/font" Target="fonts/RobotoMedium-boldItalic.fntdata"/><Relationship Id="rId17" Type="http://schemas.openxmlformats.org/officeDocument/2006/relationships/slide" Target="slides/slide13.xml"/><Relationship Id="rId39" Type="http://schemas.openxmlformats.org/officeDocument/2006/relationships/font" Target="fonts/Roboto-italic.fntdata"/><Relationship Id="rId16" Type="http://schemas.openxmlformats.org/officeDocument/2006/relationships/slide" Target="slides/slide12.xml"/><Relationship Id="rId38" Type="http://schemas.openxmlformats.org/officeDocument/2006/relationships/font" Target="fonts/Robo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mu.edu/ideas-social-cybersecurity/news1/blog-posts/blog-phillips-hoaxes-hidden.htm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ca299b74b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ca299b74b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d099b0018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d099b0018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044f2f9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044f2f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8a869e7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8a869e7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related tasks: Conspiracy detection, Conspiracy stance detection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https://www.cmu.edu/ideas-social-cybersecurity/news1/blog-posts/blog-phillips-hoaxes-hidden.html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a869e75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a869e75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b7335983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b7335983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044f2f91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044f2f91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8f52f4f1b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8f52f4f1b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4494612e6_2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4494612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8f52f4f1b_12_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8f52f4f1b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b807bfd36_2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b807bfd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ca299b74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ca299b74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cea620603_2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cea62060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8f52f4f1b_8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8f52f4f1b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1ca299b74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1ca299b74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ca299b74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ca299b74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d099b0018_1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d099b0018_1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d099b0018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d099b0018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c296759e9_1_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c296759e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GOAL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ca299b74b_1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ca299b7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8f52f4f1b_1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8f52f4f1b_1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8f52f4f1b_1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8f52f4f1b_1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b807bfd3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b807bfd3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b807bfd3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b807bfd3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5876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800"/>
              <a:buNone/>
              <a:defRPr sz="4800">
                <a:solidFill>
                  <a:srgbClr val="3333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>
                <a:solidFill>
                  <a:srgbClr val="33333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1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11"/>
          <p:cNvCxnSpPr/>
          <p:nvPr/>
        </p:nvCxnSpPr>
        <p:spPr>
          <a:xfrm>
            <a:off x="425200" y="5680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9600"/>
              <a:buFont typeface="Lato"/>
              <a:buNone/>
              <a:defRPr sz="9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610944" cy="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5680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800"/>
              <a:buNone/>
              <a:defRPr sz="4800"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5876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610944" cy="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5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2477724" y="45876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5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2400303" y="12978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5650572" y="12978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610944" cy="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7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19500" y="16944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610944" cy="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600"/>
              <a:buNone/>
              <a:defRPr sz="3600">
                <a:solidFill>
                  <a:srgbClr val="98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0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10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610944" cy="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humanizing-ai.com/emocontext.html" TargetMode="External"/><Relationship Id="rId4" Type="http://schemas.openxmlformats.org/officeDocument/2006/relationships/hyperlink" Target="https://www.humanizing-ai.com/emocontext.html" TargetMode="External"/><Relationship Id="rId5" Type="http://schemas.openxmlformats.org/officeDocument/2006/relationships/hyperlink" Target="https://towardsdatascience.com/a-beginners-guide-on-sentiment-analysis-with-rnn-9e100627c02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2011.03327.pdf" TargetMode="External"/><Relationship Id="rId4" Type="http://schemas.openxmlformats.org/officeDocument/2006/relationships/hyperlink" Target="https://competitions.codalab.org/competitions/26655" TargetMode="External"/><Relationship Id="rId5" Type="http://schemas.openxmlformats.org/officeDocument/2006/relationships/hyperlink" Target="https://constraint-shared-task-2021.github.io/" TargetMode="External"/><Relationship Id="rId6" Type="http://schemas.openxmlformats.org/officeDocument/2006/relationships/hyperlink" Target="https://arxiv.org/pdf/2101.04012.pdf" TargetMode="External"/><Relationship Id="rId7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ites.google.com/view/clef2021-checkthat/tasks/task-3-fake-news-detection" TargetMode="External"/><Relationship Id="rId4" Type="http://schemas.openxmlformats.org/officeDocument/2006/relationships/hyperlink" Target="https://gitlab.com/checkthat_lab/clef2021-checkthat-lab/-/tree/master/task3" TargetMode="External"/><Relationship Id="rId5" Type="http://schemas.openxmlformats.org/officeDocument/2006/relationships/hyperlink" Target="https://zenodo.org/record/4714517" TargetMode="External"/><Relationship Id="rId6" Type="http://schemas.openxmlformats.org/officeDocument/2006/relationships/hyperlink" Target="https://arxiv.org/pdf/2109.12987.pdf" TargetMode="External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2202.13758v3.pdf" TargetMode="External"/><Relationship Id="rId4" Type="http://schemas.openxmlformats.org/officeDocument/2006/relationships/hyperlink" Target="https://github.com/causalNLP/logical-fallacy/tree/main/data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clanthology.org/P19-2028.pdf" TargetMode="External"/><Relationship Id="rId4" Type="http://schemas.openxmlformats.org/officeDocument/2006/relationships/hyperlink" Target="https://aclanthology.org/N18-1036.pdf" TargetMode="External"/><Relationship Id="rId5" Type="http://schemas.openxmlformats.org/officeDocument/2006/relationships/hyperlink" Target="https://github.com/iPieter/ad-hominem-detecti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an.webis.de/clef20/pan20-web/author-identification.html" TargetMode="External"/><Relationship Id="rId4" Type="http://schemas.openxmlformats.org/officeDocument/2006/relationships/hyperlink" Target="https://arxiv.org/pdf/1910.08144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scar-corpus.com/post/oscar-v22-01/" TargetMode="External"/><Relationship Id="rId4" Type="http://schemas.openxmlformats.org/officeDocument/2006/relationships/hyperlink" Target="https://lirobenchmark.github.io/" TargetMode="External"/><Relationship Id="rId5" Type="http://schemas.openxmlformats.org/officeDocument/2006/relationships/hyperlink" Target="https://arxiv.org/pdf/2009.08712.pdf" TargetMode="External"/><Relationship Id="rId6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803.04967.pdf" TargetMode="External"/><Relationship Id="rId4" Type="http://schemas.openxmlformats.org/officeDocument/2006/relationships/hyperlink" Target="https://arxiv.org/pdf/1712.00557.pdf" TargetMode="External"/><Relationship Id="rId5" Type="http://schemas.openxmlformats.org/officeDocument/2006/relationships/hyperlink" Target="https://arxiv.org/pdf/1812.04606.pdf" TargetMode="External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2111.09564.pdf" TargetMode="External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pdf/2212.13881.pdf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7.jpg"/><Relationship Id="rId7" Type="http://schemas.openxmlformats.org/officeDocument/2006/relationships/image" Target="../media/image1.jpg"/><Relationship Id="rId8" Type="http://schemas.openxmlformats.org/officeDocument/2006/relationships/image" Target="../media/image3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hyperlink" Target="https://arxiv.org/abs/2302.12902" TargetMode="External"/><Relationship Id="rId5" Type="http://schemas.openxmlformats.org/officeDocument/2006/relationships/hyperlink" Target="https://arxiv.org/abs/2006.05826" TargetMode="External"/><Relationship Id="rId6" Type="http://schemas.openxmlformats.org/officeDocument/2006/relationships/hyperlink" Target="https://arxiv.org/abs/2206.10011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epmind.com/blog/enabling-continual-learning-in-neural-networks/" TargetMode="External"/><Relationship Id="rId4" Type="http://schemas.openxmlformats.org/officeDocument/2006/relationships/hyperlink" Target="https://deepmind.com/research/publications/progressive-neural-networks/" TargetMode="External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pdf/1710.10196.pdf" TargetMode="External"/><Relationship Id="rId4" Type="http://schemas.openxmlformats.org/officeDocument/2006/relationships/hyperlink" Target="https://arxiv.org/abs/1912.04958" TargetMode="External"/><Relationship Id="rId11" Type="http://schemas.openxmlformats.org/officeDocument/2006/relationships/image" Target="../media/image26.png"/><Relationship Id="rId10" Type="http://schemas.openxmlformats.org/officeDocument/2006/relationships/hyperlink" Target="https://openreview.net/pdf?id=RZHdb7FnqlY" TargetMode="External"/><Relationship Id="rId12" Type="http://schemas.openxmlformats.org/officeDocument/2006/relationships/image" Target="../media/image24.png"/><Relationship Id="rId9" Type="http://schemas.openxmlformats.org/officeDocument/2006/relationships/hyperlink" Target="https://arxiv.org/pdf/2008.10588.pdf" TargetMode="External"/><Relationship Id="rId5" Type="http://schemas.openxmlformats.org/officeDocument/2006/relationships/hyperlink" Target="https://arxiv.org/pdf/2112.10752.pdf" TargetMode="External"/><Relationship Id="rId6" Type="http://schemas.openxmlformats.org/officeDocument/2006/relationships/hyperlink" Target="https://arxiv.org/pdf/2204.00227.pdf" TargetMode="External"/><Relationship Id="rId7" Type="http://schemas.openxmlformats.org/officeDocument/2006/relationships/hyperlink" Target="https://openaccess.thecvf.com/content_CVPR_2020/papers/Wang_CNN-Generated_Images_Are_Surprisingly_Easy_to_Spot..._for_Now_CVPR_2020_paper.pdf" TargetMode="External"/><Relationship Id="rId8" Type="http://schemas.openxmlformats.org/officeDocument/2006/relationships/hyperlink" Target="https://arxiv.org/pdf/2104.02617.pdf" TargetMode="Externa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1.png"/><Relationship Id="rId13" Type="http://schemas.openxmlformats.org/officeDocument/2006/relationships/image" Target="../media/image29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ndreas128/RePaint" TargetMode="External"/><Relationship Id="rId4" Type="http://schemas.openxmlformats.org/officeDocument/2006/relationships/hyperlink" Target="https://github.com/advimman/lama" TargetMode="External"/><Relationship Id="rId9" Type="http://schemas.openxmlformats.org/officeDocument/2006/relationships/hyperlink" Target="https://openreview.net/pdf?id=RZHdb7FnqlY" TargetMode="External"/><Relationship Id="rId15" Type="http://schemas.openxmlformats.org/officeDocument/2006/relationships/image" Target="../media/image31.png"/><Relationship Id="rId14" Type="http://schemas.openxmlformats.org/officeDocument/2006/relationships/image" Target="../media/image34.png"/><Relationship Id="rId5" Type="http://schemas.openxmlformats.org/officeDocument/2006/relationships/hyperlink" Target="https://chuanxiaz.com/pic/" TargetMode="External"/><Relationship Id="rId6" Type="http://schemas.openxmlformats.org/officeDocument/2006/relationships/hyperlink" Target="https://openaccess.thecvf.com/content_CVPR_2020/papers/Wang_CNN-Generated_Images_Are_Surprisingly_Easy_to_Spot..._for_Now_CVPR_2020_paper.pdf" TargetMode="External"/><Relationship Id="rId7" Type="http://schemas.openxmlformats.org/officeDocument/2006/relationships/hyperlink" Target="https://arxiv.org/pdf/2104.02617.pdf" TargetMode="External"/><Relationship Id="rId8" Type="http://schemas.openxmlformats.org/officeDocument/2006/relationships/hyperlink" Target="https://arxiv.org/pdf/2008.10588.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20bn.com/datasets/jester" TargetMode="External"/><Relationship Id="rId4" Type="http://schemas.openxmlformats.org/officeDocument/2006/relationships/hyperlink" Target="https://github.com/maximecb/gym-minigrid" TargetMode="External"/><Relationship Id="rId9" Type="http://schemas.openxmlformats.org/officeDocument/2006/relationships/hyperlink" Target="https://github.com/tkarras/progressive_growing_of_gans" TargetMode="External"/><Relationship Id="rId5" Type="http://schemas.openxmlformats.org/officeDocument/2006/relationships/hyperlink" Target="https://www.elmundotech.com/2015/02/25/googles-deep-mind-creates-an-ai-system-to-beat-video-games-by-itself/" TargetMode="External"/><Relationship Id="rId6" Type="http://schemas.openxmlformats.org/officeDocument/2006/relationships/hyperlink" Target="https://aws.amazon.com/blogs/machine-learning/detecting-fraud-in-heterogeneous-networks-using-amazon-sagemaker-and-deep-graph-library/" TargetMode="External"/><Relationship Id="rId7" Type="http://schemas.openxmlformats.org/officeDocument/2006/relationships/hyperlink" Target="https://www.dynamicciso.com/dark-nexus-the-evolving-iot-botnet-targets-variety-of-devices-says-bitdefender-research/" TargetMode="External"/><Relationship Id="rId8" Type="http://schemas.openxmlformats.org/officeDocument/2006/relationships/hyperlink" Target="https://studentwork.prattsi.org/infovis/visualization/amazon-product-co-purchasing-network-information-visualizatio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spreadsheets/d/1xL5y5dgxbemyjvPyX2zzUfMcC_K-HNexCZE7XXfBgqY/edit?usp=share_link" TargetMode="External"/><Relationship Id="rId4" Type="http://schemas.openxmlformats.org/officeDocument/2006/relationships/hyperlink" Target="https://www.eeml.eu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facebookresearch/barlowtwins" TargetMode="External"/><Relationship Id="rId4" Type="http://schemas.openxmlformats.org/officeDocument/2006/relationships/hyperlink" Target="https://github.com/microsoft/otdd" TargetMode="External"/><Relationship Id="rId9" Type="http://schemas.openxmlformats.org/officeDocument/2006/relationships/hyperlink" Target="https://github.com/huaxiuyao/LISA" TargetMode="External"/><Relationship Id="rId5" Type="http://schemas.openxmlformats.org/officeDocument/2006/relationships/hyperlink" Target="https://github.com/SsnL/align_uniform/" TargetMode="External"/><Relationship Id="rId6" Type="http://schemas.openxmlformats.org/officeDocument/2006/relationships/image" Target="../media/image6.jpg"/><Relationship Id="rId7" Type="http://schemas.openxmlformats.org/officeDocument/2006/relationships/hyperlink" Target="https://datasets.activeloop.ai/docs/ml/datasets/pacs-dataset/" TargetMode="External"/><Relationship Id="rId8" Type="http://schemas.openxmlformats.org/officeDocument/2006/relationships/hyperlink" Target="https://datasets.activeloop.ai/docs/ml/datasets/domainnet-datase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Minqi824/ADBench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s://arxiv.org/abs/2302.07849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pdf/1902.06162.pdf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pdf/1807.05520.pdf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ceedings.neurips.cc/paper/2020/file/85690f81aadc1749175c187784afc9ee-Paper.pdf" TargetMode="External"/><Relationship Id="rId4" Type="http://schemas.openxmlformats.org/officeDocument/2006/relationships/hyperlink" Target="https://arxiv.org/pdf/2006.10726.pdf" TargetMode="External"/><Relationship Id="rId5" Type="http://schemas.openxmlformats.org/officeDocument/2006/relationships/hyperlink" Target="https://arxiv.org/pdf/2209.07522.pdf" TargetMode="External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pdf/2204.02937.pdf" TargetMode="External"/><Relationship Id="rId4" Type="http://schemas.openxmlformats.org/officeDocument/2006/relationships/hyperlink" Target="https://openreview.net/pdf?id=3OxII8ZB3A" TargetMode="External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proposals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Detection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2410099" y="1290975"/>
            <a:ext cx="35274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Task:</a:t>
            </a:r>
            <a:r>
              <a:rPr lang="en"/>
              <a:t> given a dialogue with 3 utterances, predict which emotion is conveyed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Expectations: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architectures for sentence embeddings: CNN, RNN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</a:t>
            </a:r>
            <a:r>
              <a:rPr lang="en"/>
              <a:t>ord vs char embeddings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emoji preprocessing</a:t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272250" y="1070556"/>
            <a:ext cx="1827900" cy="30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565550" y="1265675"/>
            <a:ext cx="1165200" cy="5877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why don’t you ever write me? :((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652250" y="2128338"/>
            <a:ext cx="991800" cy="477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</a:t>
            </a:r>
            <a:r>
              <a:rPr lang="en"/>
              <a:t>otion </a:t>
            </a:r>
            <a:r>
              <a:rPr lang="en"/>
              <a:t>detection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808400" y="2947788"/>
            <a:ext cx="692700" cy="98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happy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angry</a:t>
            </a:r>
            <a:endParaRPr b="1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others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4" name="Google Shape;164;p22"/>
          <p:cNvCxnSpPr>
            <a:stCxn id="161" idx="2"/>
            <a:endCxn id="162" idx="0"/>
          </p:cNvCxnSpPr>
          <p:nvPr/>
        </p:nvCxnSpPr>
        <p:spPr>
          <a:xfrm>
            <a:off x="1148150" y="1853375"/>
            <a:ext cx="0" cy="27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2"/>
          <p:cNvCxnSpPr>
            <a:stCxn id="162" idx="2"/>
            <a:endCxn id="163" idx="0"/>
          </p:cNvCxnSpPr>
          <p:nvPr/>
        </p:nvCxnSpPr>
        <p:spPr>
          <a:xfrm>
            <a:off x="1148150" y="2605938"/>
            <a:ext cx="6600" cy="34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2"/>
          <p:cNvSpPr txBox="1"/>
          <p:nvPr/>
        </p:nvSpPr>
        <p:spPr>
          <a:xfrm>
            <a:off x="6038025" y="1290975"/>
            <a:ext cx="25182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SemEval 2019 competition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https://www.humanizing-ai.com/emocontext.html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https://towardsdatascience.com/a-beginners-guide-on-sentiment-analysis-with-rnn-9e100627c02e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brad@bitdefender.com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8" name="Google Shape;168;p22"/>
          <p:cNvCxnSpPr/>
          <p:nvPr/>
        </p:nvCxnSpPr>
        <p:spPr>
          <a:xfrm>
            <a:off x="159725" y="194075"/>
            <a:ext cx="8781600" cy="4616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2"/>
          <p:cNvCxnSpPr/>
          <p:nvPr/>
        </p:nvCxnSpPr>
        <p:spPr>
          <a:xfrm flipH="1">
            <a:off x="176425" y="152250"/>
            <a:ext cx="8781600" cy="479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Fake News Detection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5344850" y="1160500"/>
            <a:ext cx="3583200" cy="3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Task:</a:t>
            </a:r>
            <a:r>
              <a:rPr lang="en" sz="1400"/>
              <a:t> given a social media post discussing Covid-19, classify it as </a:t>
            </a:r>
            <a:r>
              <a:rPr b="1" lang="en" sz="1400"/>
              <a:t>real</a:t>
            </a:r>
            <a:r>
              <a:rPr lang="en" sz="1400"/>
              <a:t> or </a:t>
            </a:r>
            <a:r>
              <a:rPr b="1" lang="en" sz="1400"/>
              <a:t>fake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Resources: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dataset paper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dataset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task website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DL approaches paper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Grading guidelines</a:t>
            </a:r>
            <a:endParaRPr b="1" sz="14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50% - finetune BERT on classification task directly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80% - compare several FT approaches (all layers, bias terms)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100% - compare several LM models (BERT, Covid-BERT etc.)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fbrad@bitdefender.com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675" y="1320675"/>
            <a:ext cx="47434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News Detection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5344850" y="1160500"/>
            <a:ext cx="3762000" cy="3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400"/>
              <a:t>Task:</a:t>
            </a:r>
            <a:r>
              <a:rPr lang="en" sz="1400"/>
              <a:t> given an article, predict whether the main claim is  </a:t>
            </a:r>
            <a:r>
              <a:rPr b="1" i="1" lang="en" sz="1400"/>
              <a:t>true</a:t>
            </a:r>
            <a:r>
              <a:rPr lang="en" sz="1400"/>
              <a:t>, </a:t>
            </a:r>
            <a:r>
              <a:rPr b="1" i="1" lang="en" sz="1400"/>
              <a:t>partially true</a:t>
            </a:r>
            <a:r>
              <a:rPr lang="en" sz="1400"/>
              <a:t>, </a:t>
            </a:r>
            <a:r>
              <a:rPr b="1" i="1" lang="en" sz="1400"/>
              <a:t>false</a:t>
            </a:r>
            <a:r>
              <a:rPr lang="en" sz="1400"/>
              <a:t> or </a:t>
            </a:r>
            <a:r>
              <a:rPr b="1" i="1" lang="en" sz="1400"/>
              <a:t>other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Resources: 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 u="sng">
                <a:solidFill>
                  <a:schemeClr val="hlink"/>
                </a:solidFill>
                <a:hlinkClick r:id="rId3"/>
              </a:rPr>
              <a:t>task website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dataset: 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link1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link2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overview CLEF 2021 </a:t>
            </a:r>
            <a:r>
              <a:rPr lang="en" u="sng">
                <a:solidFill>
                  <a:schemeClr val="hlink"/>
                </a:solidFill>
                <a:hlinkClick r:id="rId6"/>
              </a:rPr>
              <a:t>paper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Grading guidelines</a:t>
            </a:r>
            <a:endParaRPr b="1" sz="14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 sz="1200"/>
              <a:t>50% - finetune BERT on classification task directly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 sz="1200"/>
              <a:t>80% - compare several FT approaches (all layers, bias terms)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 sz="1200"/>
              <a:t>100% - compare several LM models (BERT, Covid-BERT etc.)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fbrad@bitdefender.com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888" y="1300150"/>
            <a:ext cx="3419475" cy="17716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6" name="Google Shape;186;p24"/>
          <p:cNvCxnSpPr/>
          <p:nvPr/>
        </p:nvCxnSpPr>
        <p:spPr>
          <a:xfrm>
            <a:off x="2288900" y="3071800"/>
            <a:ext cx="0" cy="34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4"/>
          <p:cNvSpPr txBox="1"/>
          <p:nvPr/>
        </p:nvSpPr>
        <p:spPr>
          <a:xfrm>
            <a:off x="2028925" y="3376325"/>
            <a:ext cx="131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true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partially true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false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other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fallacies detection</a:t>
            </a:r>
            <a:r>
              <a:rPr lang="en"/>
              <a:t> </a:t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5344850" y="1160500"/>
            <a:ext cx="3583200" cy="3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Task:</a:t>
            </a:r>
            <a:r>
              <a:rPr lang="en" sz="1400"/>
              <a:t> given a Tweet, determine what logical fallacy it contains (</a:t>
            </a:r>
            <a:r>
              <a:rPr b="1" lang="en" sz="1400"/>
              <a:t>13 classes</a:t>
            </a:r>
            <a:r>
              <a:rPr lang="en" sz="1400"/>
              <a:t>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Resources: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paper 1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dataset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Grading guidelines</a:t>
            </a:r>
            <a:endParaRPr b="1" sz="14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50% - finetune LM on </a:t>
            </a:r>
            <a:r>
              <a:rPr b="1" lang="en" sz="1200"/>
              <a:t>Logic</a:t>
            </a:r>
            <a:r>
              <a:rPr lang="en" sz="1200"/>
              <a:t> dataset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80% - FT </a:t>
            </a:r>
            <a:r>
              <a:rPr b="1" lang="en" sz="1200"/>
              <a:t>Logic</a:t>
            </a:r>
            <a:r>
              <a:rPr lang="en" sz="1200"/>
              <a:t> vs FT </a:t>
            </a:r>
            <a:r>
              <a:rPr b="1" lang="en" sz="1200"/>
              <a:t>LogicClimate</a:t>
            </a:r>
            <a:r>
              <a:rPr lang="en" sz="1200"/>
              <a:t> vs FT </a:t>
            </a:r>
            <a:r>
              <a:rPr b="1" lang="en" sz="1200"/>
              <a:t>Logic</a:t>
            </a:r>
            <a:r>
              <a:rPr lang="en" sz="1200"/>
              <a:t>+</a:t>
            </a:r>
            <a:r>
              <a:rPr b="1" lang="en" sz="1200"/>
              <a:t>LogicClimate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100% - compare several LM FT results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brad@bitdefender.com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50" y="1160500"/>
            <a:ext cx="3916083" cy="16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250" y="2898715"/>
            <a:ext cx="3916075" cy="161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Hominem Detection </a:t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5344850" y="1160500"/>
            <a:ext cx="3583200" cy="3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Task:</a:t>
            </a:r>
            <a:r>
              <a:rPr lang="en" sz="1400"/>
              <a:t> given a Reddit post, determine whether it contains an Ad Hominem attack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Resources: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paper 1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paper 2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dataset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Grading guidelines</a:t>
            </a:r>
            <a:endParaRPr b="1" sz="14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50% - finetune LM on dataset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80% - minority class reweighting analysis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100% - results analysis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fbrad@bitdefender.com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4" name="Google Shape;204;p26"/>
          <p:cNvCxnSpPr/>
          <p:nvPr/>
        </p:nvCxnSpPr>
        <p:spPr>
          <a:xfrm>
            <a:off x="2450163" y="2793800"/>
            <a:ext cx="0" cy="41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6"/>
          <p:cNvSpPr txBox="1"/>
          <p:nvPr/>
        </p:nvSpPr>
        <p:spPr>
          <a:xfrm>
            <a:off x="2167250" y="3211700"/>
            <a:ext cx="13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ad hominem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clean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716025" y="1531688"/>
            <a:ext cx="3798900" cy="126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Augmented recurrent neural networks, and the underlying technique of attention, are incredibly exciting. 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You’re so wrong and a f*ucking idiot!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We look forward to seeing what happens next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Authorship Verification</a:t>
            </a:r>
            <a:endParaRPr/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5344850" y="1160500"/>
            <a:ext cx="3583200" cy="3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Task:</a:t>
            </a:r>
            <a:r>
              <a:rPr lang="en" sz="1400"/>
              <a:t> given 2 texts, are they written by the same author?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Resources: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competition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paper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Grading guidelines</a:t>
            </a:r>
            <a:endParaRPr b="1" sz="1400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50% - finetune BERT on dataset</a:t>
            </a:r>
            <a:endParaRPr b="1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80% - minority class reweighting analysis</a:t>
            </a:r>
            <a:endParaRPr b="1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100% - results analysis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3" name="Google Shape;213;p27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brad@bitdefender.com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1338600" y="1374625"/>
            <a:ext cx="1316790" cy="858438"/>
          </a:xfrm>
          <a:prstGeom prst="flowChartDocumen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1</a:t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2822600" y="1374625"/>
            <a:ext cx="1316790" cy="858438"/>
          </a:xfrm>
          <a:prstGeom prst="flowChartDocumen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document 2</a:t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1338600" y="3019175"/>
            <a:ext cx="2800800" cy="48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Authorship Verification System</a:t>
            </a:r>
            <a:endParaRPr/>
          </a:p>
        </p:txBody>
      </p:sp>
      <p:cxnSp>
        <p:nvCxnSpPr>
          <p:cNvPr id="217" name="Google Shape;217;p27"/>
          <p:cNvCxnSpPr>
            <a:stCxn id="214" idx="2"/>
            <a:endCxn id="216" idx="0"/>
          </p:cNvCxnSpPr>
          <p:nvPr/>
        </p:nvCxnSpPr>
        <p:spPr>
          <a:xfrm>
            <a:off x="1996995" y="2176311"/>
            <a:ext cx="741900" cy="84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7"/>
          <p:cNvCxnSpPr>
            <a:stCxn id="215" idx="2"/>
            <a:endCxn id="216" idx="0"/>
          </p:cNvCxnSpPr>
          <p:nvPr/>
        </p:nvCxnSpPr>
        <p:spPr>
          <a:xfrm flipH="1">
            <a:off x="2739095" y="2176311"/>
            <a:ext cx="741900" cy="84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7"/>
          <p:cNvCxnSpPr>
            <a:stCxn id="216" idx="2"/>
          </p:cNvCxnSpPr>
          <p:nvPr/>
        </p:nvCxnSpPr>
        <p:spPr>
          <a:xfrm flipH="1">
            <a:off x="2735400" y="3499475"/>
            <a:ext cx="3600" cy="32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7"/>
          <p:cNvSpPr txBox="1"/>
          <p:nvPr/>
        </p:nvSpPr>
        <p:spPr>
          <a:xfrm>
            <a:off x="2051600" y="3826775"/>
            <a:ext cx="159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same author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different author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3399400" y="3933576"/>
            <a:ext cx="163200" cy="402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445025"/>
            <a:ext cx="8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Self-Supervised Learning: Text Features from Language Modelling</a:t>
            </a:r>
            <a:endParaRPr sz="2500"/>
          </a:p>
        </p:txBody>
      </p:sp>
      <p:sp>
        <p:nvSpPr>
          <p:cNvPr id="227" name="Google Shape;227;p28"/>
          <p:cNvSpPr txBox="1"/>
          <p:nvPr>
            <p:ph idx="2" type="body"/>
          </p:nvPr>
        </p:nvSpPr>
        <p:spPr>
          <a:xfrm>
            <a:off x="4311600" y="1152475"/>
            <a:ext cx="483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Goal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Train a BERT/Romanian BERT language model on a romanian corpus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Transfer knowledge to a downstream task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Datasets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OSCAR (pretraining), LiRo (pretraining, target task)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Links</a:t>
            </a:r>
            <a:r>
              <a:rPr lang="en"/>
              <a:t>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https://oscar-corpus.com/post/oscar-v22-01/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https://lirobenchmark.github.io/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https://arxiv.org/pdf/2009.08712.pdf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Grading guidelines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50% - </a:t>
            </a:r>
            <a:r>
              <a:rPr lang="en"/>
              <a:t>finetune BERT on classification task directly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80% - domain-adaptive pretraining, followed by finetuning on </a:t>
            </a:r>
            <a:r>
              <a:rPr lang="en"/>
              <a:t>classification</a:t>
            </a:r>
            <a:r>
              <a:rPr lang="en"/>
              <a:t> task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100% - compare several LM models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Bonus: Submit a model to LiRo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125" y="2030950"/>
            <a:ext cx="4142775" cy="19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fbrad@bitdefender.com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text anomaly detection</a:t>
            </a:r>
            <a:endParaRPr/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2400250" y="1499525"/>
            <a:ext cx="3992400" cy="30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Task: </a:t>
            </a:r>
            <a:r>
              <a:rPr lang="en" sz="1400"/>
              <a:t>Discriminate anomalies (outliers) from clean data (inliers) in an unsupervised or self-supervised fashion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Expectation: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RNN (LSTM/GRU) or a Transformer Model to learn the inlier distribution.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the “pretext” task (e.g. language modeling, other) to detect anomalies.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Bonus: </a:t>
            </a:r>
            <a:r>
              <a:rPr lang="en" sz="1400"/>
              <a:t>Use Outlier Exposure to improve results</a:t>
            </a:r>
            <a:endParaRPr sz="1400"/>
          </a:p>
        </p:txBody>
      </p:sp>
      <p:sp>
        <p:nvSpPr>
          <p:cNvPr id="236" name="Google Shape;236;p29"/>
          <p:cNvSpPr txBox="1"/>
          <p:nvPr/>
        </p:nvSpPr>
        <p:spPr>
          <a:xfrm>
            <a:off x="6156075" y="1209306"/>
            <a:ext cx="26640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https://arxiv.org/pdf/1803.04967.pdf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https://arxiv.org/pdf/1712.00557.pdf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https://arxiv.org/pdf/1812.04606.pdf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amanolache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25" y="785788"/>
            <a:ext cx="2400250" cy="17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119350" y="2542800"/>
            <a:ext cx="2245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Grading guidelines: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50%: Understand, train some AD models and do a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comparison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80%: Build a Semi-Supervised AD deep language model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100%: Unsupervised AD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Bonus: Outlier Exposure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Anomaly detection in network logs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2302500" y="1211350"/>
            <a:ext cx="4040700" cy="30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Task: </a:t>
            </a:r>
            <a:r>
              <a:rPr lang="en" sz="1500"/>
              <a:t>Discriminate anomalous logs (outliers) from benign logs (inliers) using language modelling in unsupervised or self-supervised fashion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Expectation: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 a </a:t>
            </a:r>
            <a:r>
              <a:rPr b="1" lang="en" sz="1100"/>
              <a:t>RNN (LSTM/GRU)</a:t>
            </a:r>
            <a:r>
              <a:rPr lang="en" sz="1100"/>
              <a:t> or a </a:t>
            </a:r>
            <a:r>
              <a:rPr b="1" lang="en" sz="1100"/>
              <a:t>Transformer Model</a:t>
            </a:r>
            <a:r>
              <a:rPr lang="en" sz="1100"/>
              <a:t> (BERT) to learn the inlier distribution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Compute an </a:t>
            </a:r>
            <a:r>
              <a:rPr b="1" lang="en" sz="1100"/>
              <a:t>anomaly metric</a:t>
            </a:r>
            <a:r>
              <a:rPr lang="en" sz="1100"/>
              <a:t> for the test samples and evaluate the model using </a:t>
            </a:r>
            <a:r>
              <a:rPr b="1" lang="en" sz="1100"/>
              <a:t>ROC-AUC</a:t>
            </a:r>
            <a:r>
              <a:rPr lang="en" sz="1100"/>
              <a:t> between your anomaly scores and dataset labels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Dataset: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CICIDS2018</a:t>
            </a:r>
            <a:r>
              <a:rPr lang="en" sz="1100"/>
              <a:t>: https://www.unb.ca/cic/datasets/ids-2018.html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246" name="Google Shape;246;p30"/>
          <p:cNvSpPr txBox="1"/>
          <p:nvPr/>
        </p:nvSpPr>
        <p:spPr>
          <a:xfrm>
            <a:off x="6156000" y="1220375"/>
            <a:ext cx="29880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RNN for log anomaly detection: https://arxiv.org/pdf/1803.04967.pdf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LAnoBERT: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https://arxiv.org/pdf/2111.09564.pdf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OE: https://arxiv.org/pdf/1812.04606.pdf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Scoring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Correctly train a simple model in the given setup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Correct plots for train/test splits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Obtain good performance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Analyze anomaly detection rate based on outlier class (CICIDS2018 labels: Bruteforce attack, DoS attack, Botnet attack etc.)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Comparison: split data by timestamp (test on different period than the train data) vs random split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Bonus: 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Outlier Exposure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mdragoi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50" y="1717950"/>
            <a:ext cx="2262900" cy="184405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400300" y="3508275"/>
            <a:ext cx="17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Anomaly score computation (Source: LAnoBERT)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400400" y="575950"/>
            <a:ext cx="8321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Feature learning with RFMs and MLPs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400400" y="1211350"/>
            <a:ext cx="5894400" cy="30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Task: </a:t>
            </a:r>
            <a:r>
              <a:rPr lang="en" sz="1500"/>
              <a:t>C</a:t>
            </a:r>
            <a:r>
              <a:rPr lang="en" sz="1500"/>
              <a:t>ompare Recursive Feature Machines (RFMs) with multi-layer perceptrons (MLPs)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Expectation: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Compare </a:t>
            </a:r>
            <a:r>
              <a:rPr b="1" lang="en" sz="1100"/>
              <a:t>RFMs</a:t>
            </a:r>
            <a:r>
              <a:rPr lang="en" sz="1100"/>
              <a:t> with </a:t>
            </a:r>
            <a:r>
              <a:rPr b="1" lang="en" sz="1100"/>
              <a:t>MLPs</a:t>
            </a:r>
            <a:r>
              <a:rPr lang="en" sz="1100"/>
              <a:t> on tabular and image classification tasks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Vary dataset size, see what happens when we increase the number of samples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Datasets: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Tabular</a:t>
            </a:r>
            <a:r>
              <a:rPr lang="en" sz="1100"/>
              <a:t>: HIGGS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Images</a:t>
            </a:r>
            <a:r>
              <a:rPr lang="en" sz="1100"/>
              <a:t>: CIFAR-10/100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256" name="Google Shape;256;p31"/>
          <p:cNvSpPr txBox="1"/>
          <p:nvPr/>
        </p:nvSpPr>
        <p:spPr>
          <a:xfrm>
            <a:off x="6156000" y="1152150"/>
            <a:ext cx="2988000" cy="3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RFMs: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https://arxiv.org/pdf/2212.13881.pdf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https://github.com/aradha/recursive_feature_machines/blob/main/rfm.py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Scoring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 RFMs to classify data in the two datasets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Vary dataset size, plot the evolution of the accuracy gap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RFM and MLP accuracy gap evolution with MLP depth increase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Bonus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Plot evolution of RMSE between the top eigenvalue of MLP and RFM features across dataset size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50" y="3218675"/>
            <a:ext cx="5152900" cy="12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mdragoi@bitdefender.com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Mentors</a:t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150" y="1524526"/>
            <a:ext cx="903600" cy="87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4"/>
          <p:cNvSpPr txBox="1"/>
          <p:nvPr/>
        </p:nvSpPr>
        <p:spPr>
          <a:xfrm>
            <a:off x="1602588" y="2385881"/>
            <a:ext cx="11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Florin Brad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4">
            <a:alphaModFix/>
          </a:blip>
          <a:srcRect b="0" l="806" r="797" t="0"/>
          <a:stretch/>
        </p:blipFill>
        <p:spPr>
          <a:xfrm>
            <a:off x="3249554" y="1524526"/>
            <a:ext cx="903599" cy="878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" name="Google Shape;87;p14"/>
          <p:cNvSpPr txBox="1"/>
          <p:nvPr/>
        </p:nvSpPr>
        <p:spPr>
          <a:xfrm>
            <a:off x="2938313" y="2385875"/>
            <a:ext cx="15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Elena Burceanu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958" y="1524526"/>
            <a:ext cx="903600" cy="878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Google Shape;89;p14"/>
          <p:cNvSpPr txBox="1"/>
          <p:nvPr/>
        </p:nvSpPr>
        <p:spPr>
          <a:xfrm>
            <a:off x="4362512" y="2385881"/>
            <a:ext cx="1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Marius Drăgoi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0362" y="1524526"/>
            <a:ext cx="903600" cy="87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1" name="Google Shape;91;p14"/>
          <p:cNvSpPr txBox="1"/>
          <p:nvPr/>
        </p:nvSpPr>
        <p:spPr>
          <a:xfrm>
            <a:off x="5862912" y="2385881"/>
            <a:ext cx="1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Florin Gogianu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19957" y="3031861"/>
            <a:ext cx="903260" cy="8768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3" name="Google Shape;93;p14"/>
          <p:cNvSpPr txBox="1"/>
          <p:nvPr/>
        </p:nvSpPr>
        <p:spPr>
          <a:xfrm>
            <a:off x="2232337" y="3912287"/>
            <a:ext cx="1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Emanuela Haller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3732762" y="3912287"/>
            <a:ext cx="1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Elisabeta Oneață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233162" y="3912287"/>
            <a:ext cx="1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Ștefan Smeu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0200" y="3031062"/>
            <a:ext cx="903598" cy="8784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7" name="Google Shape;9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06045" y="3031075"/>
            <a:ext cx="903599" cy="878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700" y="2654400"/>
            <a:ext cx="2416950" cy="19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Loss of plasticity in neural networks</a:t>
            </a:r>
            <a:endParaRPr sz="2400"/>
          </a:p>
        </p:txBody>
      </p:sp>
      <p:sp>
        <p:nvSpPr>
          <p:cNvPr id="265" name="Google Shape;265;p32"/>
          <p:cNvSpPr txBox="1"/>
          <p:nvPr>
            <p:ph idx="2" type="body"/>
          </p:nvPr>
        </p:nvSpPr>
        <p:spPr>
          <a:xfrm>
            <a:off x="2470825" y="1297875"/>
            <a:ext cx="6251100" cy="30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Goal: Observe the loss of performance when a neural network is trained on a </a:t>
            </a:r>
            <a:r>
              <a:rPr b="1" lang="en" sz="1200">
                <a:solidFill>
                  <a:srgbClr val="009668"/>
                </a:solidFill>
              </a:rPr>
              <a:t>shifting distribution of labels</a:t>
            </a:r>
            <a:r>
              <a:rPr b="1" lang="en" sz="1200"/>
              <a:t>. Figure out ways to fix it :)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Tasks:</a:t>
            </a: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[50%] Train a CNN model on CIFAR-like datasets, but with under target distribution shift. Observe the loss in performance.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[80%] Measure the </a:t>
            </a:r>
            <a:r>
              <a:rPr i="1" lang="en" sz="1100"/>
              <a:t>activation score</a:t>
            </a:r>
            <a:r>
              <a:rPr lang="en" sz="1100"/>
              <a:t> of each neuron during training.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[100%] Try to improve the model using regularization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L1/L2, Dropout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ReDO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Spectral Normalisation.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Final grade is not conditional on your results but on the quality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of your experiments and reporting.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https://arxiv.org/abs/2302.12902</a:t>
            </a:r>
            <a:r>
              <a:rPr lang="en" sz="1200"/>
              <a:t>,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https://arxiv.org/abs/2006.05826</a:t>
            </a:r>
            <a:r>
              <a:rPr lang="en" sz="1200"/>
              <a:t>,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https://arxiv.org/abs/2206.10011</a:t>
            </a:r>
            <a:endParaRPr sz="900"/>
          </a:p>
        </p:txBody>
      </p:sp>
      <p:sp>
        <p:nvSpPr>
          <p:cNvPr id="266" name="Google Shape;266;p32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fgogianu@bitdefender.com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875" y="506675"/>
            <a:ext cx="2095450" cy="211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700" y="2520038"/>
            <a:ext cx="2031625" cy="20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Continual learning</a:t>
            </a:r>
            <a:endParaRPr/>
          </a:p>
        </p:txBody>
      </p:sp>
      <p:sp>
        <p:nvSpPr>
          <p:cNvPr id="274" name="Google Shape;274;p33"/>
          <p:cNvSpPr txBox="1"/>
          <p:nvPr>
            <p:ph idx="2" type="body"/>
          </p:nvPr>
        </p:nvSpPr>
        <p:spPr>
          <a:xfrm>
            <a:off x="2470828" y="1297875"/>
            <a:ext cx="6251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Goal: Preserve performance on old tasks when learning new ones.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Tasks:</a:t>
            </a: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[80%] </a:t>
            </a:r>
            <a:r>
              <a:rPr lang="en" sz="1100"/>
              <a:t>Choose 3-4 separate classification tasks (different datasets: CIFAR-10, CINIC-10). Train the same network on all tasks in sequence (one after the other). Observe how the model </a:t>
            </a:r>
            <a:r>
              <a:rPr i="1" lang="en" sz="1100"/>
              <a:t>forgets</a:t>
            </a:r>
            <a:r>
              <a:rPr lang="en" sz="1100"/>
              <a:t> old tasks as it learns a new one. Or just train on CLEAR.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[100%] Now train using (one or two) methods that prevents forgetting: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L1,L2 regularisation, dropout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Spectral Normalisation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Synaptic Intelligence / Elastic Weight Consolidation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Progressive Nets / Progress &amp; Compress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Links: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https://deepmind.com/blog/enabling-continual-learning-in-neural-networks/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https://deepmind.com/research/publications/progressive-neural-networks/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https://clear-benchmark.github.io/</a:t>
            </a:r>
            <a:endParaRPr sz="1100"/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224699" y="1436951"/>
            <a:ext cx="4946673" cy="21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fgogianu@bitdefender.com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311700" y="445025"/>
            <a:ext cx="8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					Deep Fake Image Detection </a:t>
            </a:r>
            <a:endParaRPr sz="2500"/>
          </a:p>
        </p:txBody>
      </p:sp>
      <p:sp>
        <p:nvSpPr>
          <p:cNvPr id="282" name="Google Shape;282;p34"/>
          <p:cNvSpPr txBox="1"/>
          <p:nvPr>
            <p:ph idx="2" type="body"/>
          </p:nvPr>
        </p:nvSpPr>
        <p:spPr>
          <a:xfrm>
            <a:off x="2531175" y="1152475"/>
            <a:ext cx="661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Task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Test different backbone architectures for deep fake detection of face images. Check how the models trained to detect a particular type of fakes transfer to other generation methods. (e.g. models trained on gan-generated images transfer to diffusion-generated images).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Datasets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CelebAHQ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StyleGan2</a:t>
            </a:r>
            <a:r>
              <a:rPr lang="en"/>
              <a:t> sampled images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LDM</a:t>
            </a:r>
            <a:r>
              <a:rPr lang="en"/>
              <a:t> sampled images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P2</a:t>
            </a:r>
            <a:r>
              <a:rPr lang="en"/>
              <a:t> sampled images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(maybe) Face Forensics ++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Links</a:t>
            </a:r>
            <a:r>
              <a:rPr lang="en"/>
              <a:t>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CNN-generated images are surprisingly easy to spot... for now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Are GAN generated images easy to detect? A critical analysis of the state-of-the-art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makes fake images detectable? Understanding properties that generalize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Towards the detection of diffusion model deepfakes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5463" y="1509750"/>
            <a:ext cx="1400950" cy="14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6425" y="2974150"/>
            <a:ext cx="1399032" cy="139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/>
        </p:nvSpPr>
        <p:spPr>
          <a:xfrm>
            <a:off x="216200" y="1046100"/>
            <a:ext cx="4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Real/Fake?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eoneata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311700" y="445025"/>
            <a:ext cx="8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					Deep Fake Localization</a:t>
            </a:r>
            <a:endParaRPr sz="2500"/>
          </a:p>
        </p:txBody>
      </p:sp>
      <p:sp>
        <p:nvSpPr>
          <p:cNvPr id="292" name="Google Shape;292;p35"/>
          <p:cNvSpPr txBox="1"/>
          <p:nvPr>
            <p:ph idx="2" type="body"/>
          </p:nvPr>
        </p:nvSpPr>
        <p:spPr>
          <a:xfrm>
            <a:off x="4147625" y="1152475"/>
            <a:ext cx="499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Task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Train networks for deep fake localization. You will experiment with different networks for image segmentation and analyze how results transfer from one deep fake generation method to another.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Datasets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Repaint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LAMA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Pluralistic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Links</a:t>
            </a:r>
            <a:r>
              <a:rPr lang="en"/>
              <a:t>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CNN-generated images are surprisingly easy to spot... for now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Are GAN generated images easy to detect? A critical analysis of the state-of-the-art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makes fake images detectable? Understanding properties that generalize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Towards the detection of diffusion model deepfakes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74975" y="2690625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6128" y="2690625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0525" y="1289925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19375" y="1289925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81200" y="2690625"/>
            <a:ext cx="1234441" cy="1234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49150" y="1289925"/>
            <a:ext cx="1234441" cy="123444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eoneata@bitdefender.com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courtesy of...</a:t>
            </a:r>
            <a:endParaRPr/>
          </a:p>
        </p:txBody>
      </p:sp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2499275" y="1297875"/>
            <a:ext cx="6178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https://20bn.com/datasets/jester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https://github.com/maximecb/gym-minigrid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https://www.elmundotech.com/2015/02/25/googles-deep-mind-creates-an-ai-system-to-beat-video-games-by-itself/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rgbClr val="1155C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https://aws.amazon.com/blogs/machine-learning/detecting-fraud-in-heterogeneous-networks-using-amazon-sagemaker-and-deep-graph-library/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https://www.dynamicciso.com/dark-nexus-the-evolving-iot-botnet-targets-variety-of-devices-says-bitdefender-research/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https://studentwork.prattsi.org/infovis/visualization/amazon-product-co-purchasing-network-information-visualization/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https://github.com/tkarras/progressive_growing_of_gans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the Project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Select a project</a:t>
            </a:r>
            <a:r>
              <a:rPr lang="en" sz="1600"/>
              <a:t>, team of 2</a:t>
            </a:r>
            <a:r>
              <a:rPr lang="en" sz="1600"/>
              <a:t> (hard deadline: </a:t>
            </a:r>
            <a:r>
              <a:rPr b="1" lang="en" sz="1600">
                <a:solidFill>
                  <a:srgbClr val="FF0000"/>
                </a:solidFill>
              </a:rPr>
              <a:t>March 31</a:t>
            </a:r>
            <a:r>
              <a:rPr lang="en" sz="1600"/>
              <a:t>)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If you are not the first team for a project, ask the mentor if you can choose it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Follow the instructions from your </a:t>
            </a:r>
            <a:r>
              <a:rPr b="1" lang="en" sz="1600"/>
              <a:t>mentor</a:t>
            </a:r>
            <a:endParaRPr b="1"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Read the </a:t>
            </a:r>
            <a:r>
              <a:rPr b="1" lang="en" sz="1200"/>
              <a:t>Related Work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Choose a </a:t>
            </a:r>
            <a:r>
              <a:rPr b="1" lang="en" sz="1200"/>
              <a:t>Dataset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Implement several </a:t>
            </a:r>
            <a:r>
              <a:rPr b="1" lang="en" sz="1200"/>
              <a:t>Baselines </a:t>
            </a:r>
            <a:r>
              <a:rPr lang="en" sz="1200"/>
              <a:t>i</a:t>
            </a:r>
            <a:r>
              <a:rPr lang="en" sz="1200"/>
              <a:t>n</a:t>
            </a:r>
            <a:r>
              <a:rPr lang="en" sz="1200"/>
              <a:t> Pytorch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b="1" lang="en" sz="1200"/>
              <a:t>Comparative Analysis</a:t>
            </a:r>
            <a:r>
              <a:rPr lang="en" sz="1200"/>
              <a:t> - variations for: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A</a:t>
            </a:r>
            <a:r>
              <a:rPr lang="en" sz="1200"/>
              <a:t>rchitecture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N</a:t>
            </a:r>
            <a:r>
              <a:rPr lang="en" sz="1200"/>
              <a:t>umber of parameters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Optimization, cost function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Poster </a:t>
            </a:r>
            <a:r>
              <a:rPr lang="en" sz="1600"/>
              <a:t>for the</a:t>
            </a:r>
            <a:r>
              <a:rPr b="1" lang="en" sz="1600"/>
              <a:t> Project </a:t>
            </a:r>
            <a:r>
              <a:rPr lang="en" sz="1600"/>
              <a:t>(presented in the final week)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Bonus</a:t>
            </a:r>
            <a:r>
              <a:rPr lang="en" sz="1200"/>
              <a:t>: Submit for </a:t>
            </a:r>
            <a:r>
              <a:rPr b="1" lang="en" sz="1200" u="sng">
                <a:solidFill>
                  <a:schemeClr val="hlink"/>
                </a:solidFill>
                <a:hlinkClick r:id="rId4"/>
              </a:rPr>
              <a:t>eeml.eu</a:t>
            </a:r>
            <a:r>
              <a:rPr lang="en" sz="1200"/>
              <a:t> (deadline: </a:t>
            </a:r>
            <a:r>
              <a:rPr b="1" lang="en" sz="1200">
                <a:solidFill>
                  <a:srgbClr val="FF0000"/>
                </a:solidFill>
              </a:rPr>
              <a:t>March 31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Mandatory: </a:t>
            </a:r>
            <a:r>
              <a:rPr b="1" lang="en" sz="1200"/>
              <a:t>Deep Learning</a:t>
            </a:r>
            <a:r>
              <a:rPr lang="en" sz="1200"/>
              <a:t> approach for the chosen problem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2" type="body"/>
          </p:nvPr>
        </p:nvSpPr>
        <p:spPr>
          <a:xfrm>
            <a:off x="5270850" y="1297875"/>
            <a:ext cx="356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Various embeddings</a:t>
            </a:r>
            <a:r>
              <a:rPr lang="en" sz="1200"/>
              <a:t> from backbones pre-trained and/or trained from scratch</a:t>
            </a:r>
            <a:endParaRPr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Basic discriminative (resnet/densenet)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Generative (StableDiff/CLIP)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Contrastive (MoCov3/BYOL/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BarlowTwins</a:t>
            </a:r>
            <a:r>
              <a:rPr lang="en" sz="1000"/>
              <a:t>)</a:t>
            </a:r>
            <a:endParaRPr sz="14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Compare </a:t>
            </a:r>
            <a:r>
              <a:rPr b="1" lang="en" sz="1200"/>
              <a:t>performance on downstream task</a:t>
            </a:r>
            <a:r>
              <a:rPr lang="en" sz="1200"/>
              <a:t> (classification)</a:t>
            </a:r>
            <a:endParaRPr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I</a:t>
            </a:r>
            <a:r>
              <a:rPr lang="en" sz="1000"/>
              <a:t>n vs Out of distribution (</a:t>
            </a:r>
            <a:r>
              <a:rPr b="1" lang="en" sz="1000"/>
              <a:t>ID/OOD</a:t>
            </a:r>
            <a:r>
              <a:rPr lang="en" sz="1000"/>
              <a:t>)</a:t>
            </a:r>
            <a:endParaRPr sz="10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</a:t>
            </a:r>
            <a:r>
              <a:rPr lang="en" sz="1200"/>
              <a:t>n-depth </a:t>
            </a:r>
            <a:r>
              <a:rPr b="1" lang="en" sz="1200"/>
              <a:t>analysis of learned features</a:t>
            </a:r>
            <a:r>
              <a:rPr lang="en" sz="1200"/>
              <a:t> (what is the best embedding/why?)</a:t>
            </a:r>
            <a:endParaRPr sz="1200"/>
          </a:p>
          <a:p>
            <a:pPr indent="-292100" lvl="1" marL="914400" rtl="0" algn="l">
              <a:spcBef>
                <a:spcPts val="100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Visualization TSNE for features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Visualization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OTDD</a:t>
            </a:r>
            <a:r>
              <a:rPr lang="en" sz="1000"/>
              <a:t>/KL dist for distributions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Alignment vs uniformity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Most important features (backgr/fg)</a:t>
            </a:r>
            <a:endParaRPr sz="1400"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NNs learn (ID vs OOD)?</a:t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{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burceanu, ssmeu}@bitdefender.com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6">
            <a:alphaModFix/>
          </a:blip>
          <a:srcRect b="0" l="0" r="74000" t="0"/>
          <a:stretch/>
        </p:blipFill>
        <p:spPr>
          <a:xfrm>
            <a:off x="70024" y="1222675"/>
            <a:ext cx="2256051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2400300" y="1297875"/>
            <a:ext cx="3266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Goal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 NNs generalize over distributions? How different  training methods impact the feature space?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Datasets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Multi-envs datasets: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PACS</a:t>
            </a:r>
            <a:r>
              <a:rPr lang="en" sz="1000"/>
              <a:t>, </a:t>
            </a:r>
            <a:r>
              <a:rPr lang="en" sz="1000" u="sng">
                <a:solidFill>
                  <a:schemeClr val="hlink"/>
                </a:solidFill>
                <a:hlinkClick r:id="rId8"/>
              </a:rPr>
              <a:t>DomainNet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Grading guidelines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50% - few  embeds from 1 + 2</a:t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80% - 1 + 2 + few meth from  3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100% - most of 1 + 2 + most of 3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Bonus</a:t>
            </a:r>
            <a:r>
              <a:rPr lang="en" sz="1200"/>
              <a:t>: Test methods for better OOD generalization (e.g. </a:t>
            </a:r>
            <a:r>
              <a:rPr lang="en" sz="1200" u="sng">
                <a:solidFill>
                  <a:schemeClr val="hlink"/>
                </a:solidFill>
                <a:hlinkClick r:id="rId9"/>
              </a:rPr>
              <a:t>Lisa</a:t>
            </a:r>
            <a:r>
              <a:rPr lang="en" sz="1200"/>
              <a:t>/Coral/heavy augmentation)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5471700" y="1297875"/>
            <a:ext cx="3250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Build the modified dataset for the setup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Multiple envs with one main class and few anomalies (see Experimental section)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Anomaly Detection baselines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ocsvm/knn/other deep methods (see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ADBench</a:t>
            </a:r>
            <a:r>
              <a:rPr lang="en"/>
              <a:t>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Implement the optimizations from the paper (for a chosen AD method)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batch normalization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env based training dynamic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2225"/>
            <a:ext cx="2333674" cy="175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Zero-Shot Anom</a:t>
            </a:r>
            <a:r>
              <a:rPr lang="en"/>
              <a:t>aly</a:t>
            </a:r>
            <a:r>
              <a:rPr lang="en"/>
              <a:t> Detect</a:t>
            </a:r>
            <a:r>
              <a:rPr lang="en"/>
              <a:t>ion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2400303" y="12978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Goal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 NNs generalize over distributions? How different  training methods impact the feature space?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Dataset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Modified MNIST</a:t>
            </a:r>
            <a:endParaRPr sz="10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Paper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Zero-Shot Anomaly Detection without Foundation Models</a:t>
            </a:r>
            <a:endParaRPr sz="8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Grading guidelines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50% - 1 + few baselines from 2</a:t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80% - 1 + more baselines from 2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100% - 1 + 2 + 3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Bonus</a:t>
            </a:r>
            <a:r>
              <a:rPr lang="en" sz="1200"/>
              <a:t> - it works very good :)</a:t>
            </a:r>
            <a:endParaRPr sz="1200"/>
          </a:p>
        </p:txBody>
      </p:sp>
      <p:sp>
        <p:nvSpPr>
          <p:cNvPr id="121" name="Google Shape;121;p17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{e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burceanu, ssmeu}@bitdefender.com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45025"/>
            <a:ext cx="8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Self-Supervised Learning: Visual Features from Pretext Tasks</a:t>
            </a:r>
            <a:endParaRPr sz="2500"/>
          </a:p>
        </p:txBody>
      </p:sp>
      <p:sp>
        <p:nvSpPr>
          <p:cNvPr id="127" name="Google Shape;127;p18"/>
          <p:cNvSpPr txBox="1"/>
          <p:nvPr>
            <p:ph idx="2" type="body"/>
          </p:nvPr>
        </p:nvSpPr>
        <p:spPr>
          <a:xfrm>
            <a:off x="4311600" y="1152475"/>
            <a:ext cx="483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Goal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Learn general visual features from large-scale unlabeled data, by solving pretext tasks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Transfer knowledge to a downstream task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Datasets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CIFAR10 / MNIST / SVHN /  others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Papers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https://arxiv.org/pdf/1902.06162.pdf</a:t>
            </a:r>
            <a:r>
              <a:rPr lang="en"/>
              <a:t> (TPAMI 2020)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Grading guidelines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50% - understand, implement and run the self-supervised  model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80% - train and analyze the model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100% - transfer knowledge to a downstream task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525" y="1300100"/>
            <a:ext cx="2484250" cy="34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ehaller@bitdefender.com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2430525" y="581350"/>
            <a:ext cx="8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Unsupervised Deep Clustering</a:t>
            </a:r>
            <a:endParaRPr/>
          </a:p>
        </p:txBody>
      </p:sp>
      <p:sp>
        <p:nvSpPr>
          <p:cNvPr id="135" name="Google Shape;135;p19"/>
          <p:cNvSpPr txBox="1"/>
          <p:nvPr>
            <p:ph idx="2" type="body"/>
          </p:nvPr>
        </p:nvSpPr>
        <p:spPr>
          <a:xfrm>
            <a:off x="4311600" y="1152475"/>
            <a:ext cx="483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Goal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Learn general visual features from large-scale unlabeled data, by solving pretext tasks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Jointly learn the parameters of a neural network and the cluster assignments of the resulting features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Datasets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MNIST / CIFAR-10 / SVHN  / others 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Papers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https://arxiv.org/pdf/1807.05520.pdf</a:t>
            </a:r>
            <a:r>
              <a:rPr lang="en"/>
              <a:t> (ECCV 2018)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Grading guidelines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50% - understand, implement and run the model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80% - train and analyze the model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100% - transfer knowledge to a downstream task</a:t>
            </a:r>
            <a:endParaRPr b="1"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38" y="2169475"/>
            <a:ext cx="4320000" cy="13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ehaller@bitdefender.com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2430525" y="581350"/>
            <a:ext cx="8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Test-Time Adaptation</a:t>
            </a:r>
            <a:endParaRPr/>
          </a:p>
        </p:txBody>
      </p:sp>
      <p:sp>
        <p:nvSpPr>
          <p:cNvPr id="143" name="Google Shape;143;p20"/>
          <p:cNvSpPr txBox="1"/>
          <p:nvPr>
            <p:ph idx="2" type="body"/>
          </p:nvPr>
        </p:nvSpPr>
        <p:spPr>
          <a:xfrm>
            <a:off x="4311600" y="1152475"/>
            <a:ext cx="483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Goal</a:t>
            </a:r>
            <a:endParaRPr b="1" sz="14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Adapt to a new test distribution on the fly 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Datasets</a:t>
            </a:r>
            <a:endParaRPr b="1" sz="14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PACS / CIFAR-10-C / ImageNet-C / SVHN / MNIST /  others </a:t>
            </a:r>
            <a:endParaRPr sz="13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Papers</a:t>
            </a:r>
            <a:endParaRPr sz="14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rgbClr val="00966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https://proceedings.neurips.cc/paper/2020/file/85690f81aadc1749175c187784afc9ee-Paper.pdf</a:t>
            </a:r>
            <a:r>
              <a:rPr lang="en"/>
              <a:t>  (NeurIPS 2020)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rgbClr val="00966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https://arxiv.org/pdf/2006.10726.pdf</a:t>
            </a:r>
            <a:r>
              <a:rPr lang="en"/>
              <a:t>  (ICLR 2021)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rgbClr val="009668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https://arxiv.org/pdf/2209.07522.pdf</a:t>
            </a:r>
            <a:r>
              <a:rPr lang="en"/>
              <a:t> (NeurIPS 2022)</a:t>
            </a:r>
            <a:r>
              <a:rPr lang="en" sz="1100"/>
              <a:t> </a:t>
            </a:r>
            <a:endParaRPr sz="11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Grading guidelines</a:t>
            </a:r>
            <a:endParaRPr b="1" sz="14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50% - understand, implement and run the model on source data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80% - highlight the problem and adapt to target data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100% - analyze the model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725" y="1383250"/>
            <a:ext cx="3341701" cy="295484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ehaller@bitdefender.com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2430525" y="581350"/>
            <a:ext cx="8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Deep Feature Reweighting</a:t>
            </a:r>
            <a:endParaRPr/>
          </a:p>
        </p:txBody>
      </p:sp>
      <p:sp>
        <p:nvSpPr>
          <p:cNvPr id="151" name="Google Shape;151;p21"/>
          <p:cNvSpPr txBox="1"/>
          <p:nvPr>
            <p:ph idx="2" type="body"/>
          </p:nvPr>
        </p:nvSpPr>
        <p:spPr>
          <a:xfrm>
            <a:off x="4311600" y="1152475"/>
            <a:ext cx="483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Goal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Prove that neural networks learn core features even when trained on datasets with </a:t>
            </a:r>
            <a:r>
              <a:rPr b="1" lang="en"/>
              <a:t>spurious correlations</a:t>
            </a:r>
            <a:r>
              <a:rPr lang="en"/>
              <a:t> (patterns that are predictive of the target in the train data, but irrelevant to the true labeling function)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Datasets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Waterbirds / CelebA / MNIST / CIFAR-10 / others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Papers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00966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https://arxiv.org/pdf/2204.02937.pdf</a:t>
            </a:r>
            <a:r>
              <a:rPr lang="en" sz="1100"/>
              <a:t> (ICLR 2023) </a:t>
            </a:r>
            <a:endParaRPr/>
          </a:p>
          <a:p>
            <a:pPr indent="-30531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8"/>
              <a:buChar char="○"/>
            </a:pPr>
            <a:r>
              <a:rPr lang="en" sz="1100" u="sng">
                <a:solidFill>
                  <a:srgbClr val="00966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https://openreview.net/pdf?id=3OxII8ZB3A</a:t>
            </a:r>
            <a:r>
              <a:rPr lang="en" sz="1100"/>
              <a:t>  </a:t>
            </a:r>
            <a:r>
              <a:rPr lang="en" sz="1208"/>
              <a:t>(NeurIPS 2022 Workshop on Distribution Shifts) 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Grading guidelines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50% - train model with spurious correlations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80% - highlight the problem and mitigate it using DFR / DD-DFR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100% - analyze behavior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225" y="1962137"/>
            <a:ext cx="4190375" cy="12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ehaller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EEEEEE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06EFF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